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p:scale>
          <a:sx n="75" d="100"/>
          <a:sy n="75" d="100"/>
        </p:scale>
        <p:origin x="-84" y="-282"/>
      </p:cViewPr>
      <p:guideLst>
        <p:guide orient="horz" pos="2160"/>
        <p:guide pos="2880"/>
      </p:guideLst>
    </p:cSldViewPr>
  </p:slideViewPr>
  <p:outlineViewPr>
    <p:cViewPr>
      <p:scale>
        <a:sx n="33" d="100"/>
        <a:sy n="33" d="100"/>
      </p:scale>
      <p:origin x="0" y="829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122F110-F8A7-41C0-935A-A437C6CE95A1}" type="datetimeFigureOut">
              <a:rPr lang="en-US" smtClean="0"/>
              <a:t>6/14/2016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EABC1-A925-4881-BB8F-3BF1D6B268E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22F110-F8A7-41C0-935A-A437C6CE95A1}" type="datetimeFigureOut">
              <a:rPr lang="en-US" smtClean="0"/>
              <a:t>6/14/2016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EABC1-A925-4881-BB8F-3BF1D6B268E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22F110-F8A7-41C0-935A-A437C6CE95A1}" type="datetimeFigureOut">
              <a:rPr lang="en-US" smtClean="0"/>
              <a:t>6/14/2016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EABC1-A925-4881-BB8F-3BF1D6B268E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22F110-F8A7-41C0-935A-A437C6CE95A1}" type="datetimeFigureOut">
              <a:rPr lang="en-US" smtClean="0"/>
              <a:t>6/14/2016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EABC1-A925-4881-BB8F-3BF1D6B268E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E122F110-F8A7-41C0-935A-A437C6CE95A1}" type="datetimeFigureOut">
              <a:rPr lang="en-US" smtClean="0"/>
              <a:t>6/14/2016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EABC1-A925-4881-BB8F-3BF1D6B268E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122F110-F8A7-41C0-935A-A437C6CE95A1}" type="datetimeFigureOut">
              <a:rPr lang="en-US" smtClean="0"/>
              <a:t>6/14/2016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FEABC1-A925-4881-BB8F-3BF1D6B268E1}"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122F110-F8A7-41C0-935A-A437C6CE95A1}" type="datetimeFigureOut">
              <a:rPr lang="en-US" smtClean="0"/>
              <a:t>6/14/2016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FEABC1-A925-4881-BB8F-3BF1D6B268E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22F110-F8A7-41C0-935A-A437C6CE95A1}" type="datetimeFigureOut">
              <a:rPr lang="en-US" smtClean="0"/>
              <a:t>6/14/2016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FEABC1-A925-4881-BB8F-3BF1D6B268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22F110-F8A7-41C0-935A-A437C6CE95A1}" type="datetimeFigureOut">
              <a:rPr lang="en-US" smtClean="0"/>
              <a:t>6/14/2016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FEABC1-A925-4881-BB8F-3BF1D6B268E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E122F110-F8A7-41C0-935A-A437C6CE95A1}" type="datetimeFigureOut">
              <a:rPr lang="en-US" smtClean="0"/>
              <a:t>6/14/2016</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05FEABC1-A925-4881-BB8F-3BF1D6B268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22F110-F8A7-41C0-935A-A437C6CE95A1}" type="datetimeFigureOut">
              <a:rPr lang="en-US" smtClean="0"/>
              <a:t>6/14/2016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FEABC1-A925-4881-BB8F-3BF1D6B268E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E122F110-F8A7-41C0-935A-A437C6CE95A1}" type="datetimeFigureOut">
              <a:rPr lang="en-US" smtClean="0"/>
              <a:t>6/14/2016</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05FEABC1-A925-4881-BB8F-3BF1D6B268E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914400"/>
            <a:ext cx="7696200" cy="3691652"/>
          </a:xfrm>
          <a:prstGeom prst="rect">
            <a:avLst/>
          </a:prstGeom>
        </p:spPr>
        <p:txBody>
          <a:bodyPr wrap="square">
            <a:spAutoFit/>
          </a:bodyPr>
          <a:lstStyle/>
          <a:p>
            <a:pPr algn="ctr">
              <a:lnSpc>
                <a:spcPct val="200000"/>
              </a:lnSpc>
            </a:pPr>
            <a:r>
              <a:rPr lang="en-US" sz="2000" dirty="0">
                <a:latin typeface="Times New Roman" pitchFamily="18" charset="0"/>
                <a:cs typeface="Times New Roman" pitchFamily="18" charset="0"/>
              </a:rPr>
              <a:t>PAC Human  Resource Assessment</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Student’s Name</a:t>
            </a:r>
            <a:r>
              <a:rPr lang="en-US" sz="2000" dirty="0" smtClean="0">
                <a:latin typeface="Times New Roman" pitchFamily="18" charset="0"/>
                <a:cs typeface="Times New Roman" pitchFamily="18" charset="0"/>
              </a:rPr>
              <a:t>:</a:t>
            </a: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Course Number</a:t>
            </a:r>
            <a:r>
              <a:rPr lang="en-US" sz="2000" dirty="0" smtClean="0">
                <a:latin typeface="Times New Roman" pitchFamily="18" charset="0"/>
                <a:cs typeface="Times New Roman" pitchFamily="18" charset="0"/>
              </a:rPr>
              <a:t>: HRMN 495</a:t>
            </a: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Institution</a:t>
            </a:r>
            <a:r>
              <a:rPr lang="en-US" sz="2000" dirty="0" smtClean="0">
                <a:latin typeface="Times New Roman" pitchFamily="18" charset="0"/>
                <a:cs typeface="Times New Roman" pitchFamily="18" charset="0"/>
              </a:rPr>
              <a:t>: UMUC</a:t>
            </a: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Professor’s Name</a:t>
            </a:r>
            <a:r>
              <a:rPr lang="en-US" sz="2000" smtClean="0">
                <a:latin typeface="Times New Roman" pitchFamily="18" charset="0"/>
                <a:cs typeface="Times New Roman" pitchFamily="18" charset="0"/>
              </a:rPr>
              <a:t>: </a:t>
            </a:r>
            <a:endParaRPr lang="en-US" sz="2000" smtClean="0">
              <a:latin typeface="Times New Roman" pitchFamily="18" charset="0"/>
              <a:cs typeface="Times New Roman" pitchFamily="18" charset="0"/>
            </a:endParaRPr>
          </a:p>
          <a:p>
            <a:pPr algn="ctr">
              <a:lnSpc>
                <a:spcPct val="200000"/>
              </a:lnSpc>
            </a:pPr>
            <a:r>
              <a:rPr lang="en-US" sz="2000" smtClean="0">
                <a:latin typeface="Times New Roman" pitchFamily="18" charset="0"/>
                <a:cs typeface="Times New Roman" pitchFamily="18" charset="0"/>
              </a:rPr>
              <a:t>Date:29 </a:t>
            </a:r>
            <a:r>
              <a:rPr lang="en-US" sz="2000" dirty="0" smtClean="0">
                <a:latin typeface="Times New Roman" pitchFamily="18" charset="0"/>
                <a:cs typeface="Times New Roman" pitchFamily="18" charset="0"/>
              </a:rPr>
              <a:t>May 2016</a:t>
            </a:r>
            <a:endParaRPr 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latin typeface="Times New Roman" pitchFamily="18" charset="0"/>
                <a:cs typeface="Times New Roman" pitchFamily="18" charset="0"/>
              </a:rPr>
              <a:t>Reference</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sz="2400" dirty="0" smtClean="0">
                <a:latin typeface="Times New Roman" pitchFamily="18" charset="0"/>
                <a:cs typeface="Times New Roman" pitchFamily="18" charset="0"/>
              </a:rPr>
              <a:t>Hendry, C. (2012). </a:t>
            </a:r>
            <a:r>
              <a:rPr lang="en-US" sz="2400" i="1" dirty="0" smtClean="0">
                <a:latin typeface="Times New Roman" pitchFamily="18" charset="0"/>
                <a:cs typeface="Times New Roman" pitchFamily="18" charset="0"/>
              </a:rPr>
              <a:t>Human resource management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Routledge</a:t>
            </a:r>
            <a:r>
              <a:rPr lang="en-US" sz="2400" dirty="0" smtClean="0">
                <a:latin typeface="Times New Roman" pitchFamily="18" charset="0"/>
                <a:cs typeface="Times New Roman" pitchFamily="18" charset="0"/>
              </a:rPr>
              <a: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200000"/>
              </a:lnSpc>
            </a:pPr>
            <a:r>
              <a:rPr lang="en-US" sz="2800" dirty="0" smtClean="0">
                <a:latin typeface="Times New Roman" pitchFamily="18" charset="0"/>
                <a:cs typeface="Times New Roman" pitchFamily="18" charset="0"/>
              </a:rPr>
              <a:t>Introduction</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0" y="1143000"/>
            <a:ext cx="9144000" cy="5715000"/>
          </a:xfrm>
        </p:spPr>
        <p:txBody>
          <a:bodyPr>
            <a:normAutofit fontScale="70000" lnSpcReduction="20000"/>
          </a:bodyPr>
          <a:lstStyle/>
          <a:p>
            <a:pPr>
              <a:lnSpc>
                <a:spcPct val="200000"/>
              </a:lnSpc>
              <a:buFont typeface="Wingdings" pitchFamily="2" charset="2"/>
              <a:buChar char="Ø"/>
            </a:pPr>
            <a:r>
              <a:rPr lang="en-US" sz="2400" dirty="0" smtClean="0">
                <a:latin typeface="Times New Roman" pitchFamily="18" charset="0"/>
                <a:cs typeface="Times New Roman" pitchFamily="18" charset="0"/>
              </a:rPr>
              <a:t>PAC is highly established firm that deals with sales </a:t>
            </a:r>
          </a:p>
          <a:p>
            <a:pPr>
              <a:lnSpc>
                <a:spcPct val="200000"/>
              </a:lnSpc>
              <a:buFont typeface="Wingdings" pitchFamily="2" charset="2"/>
              <a:buChar char="Ø"/>
            </a:pPr>
            <a:r>
              <a:rPr lang="en-US" sz="2400" dirty="0" smtClean="0">
                <a:latin typeface="Times New Roman" pitchFamily="18" charset="0"/>
                <a:cs typeface="Times New Roman" pitchFamily="18" charset="0"/>
              </a:rPr>
              <a:t>The firm faces numerous market challenges in the industry</a:t>
            </a:r>
          </a:p>
          <a:p>
            <a:pPr>
              <a:lnSpc>
                <a:spcPct val="200000"/>
              </a:lnSpc>
              <a:buFont typeface="Wingdings" pitchFamily="2" charset="2"/>
              <a:buChar char="Ø"/>
            </a:pPr>
            <a:r>
              <a:rPr lang="en-US" sz="2400" dirty="0" smtClean="0">
                <a:latin typeface="Times New Roman" pitchFamily="18" charset="0"/>
                <a:cs typeface="Times New Roman" pitchFamily="18" charset="0"/>
              </a:rPr>
              <a:t>PAC  considers strategy of staff reductions and cost containment</a:t>
            </a:r>
          </a:p>
          <a:p>
            <a:pPr>
              <a:lnSpc>
                <a:spcPct val="200000"/>
              </a:lnSpc>
              <a:buFont typeface="Wingdings" pitchFamily="2" charset="2"/>
              <a:buChar char="Ø"/>
            </a:pPr>
            <a:r>
              <a:rPr lang="en-US" sz="2400" dirty="0" smtClean="0">
                <a:latin typeface="Times New Roman" pitchFamily="18" charset="0"/>
                <a:cs typeface="Times New Roman" pitchFamily="18" charset="0"/>
              </a:rPr>
              <a:t>The firm is greatly linked with its various departments of; Human resource development, safety and security, staffing, compensation and benefits and employee relations.</a:t>
            </a:r>
          </a:p>
          <a:p>
            <a:pPr>
              <a:lnSpc>
                <a:spcPct val="200000"/>
              </a:lnSpc>
              <a:buFont typeface="Wingdings" pitchFamily="2" charset="2"/>
              <a:buChar char="Ø"/>
            </a:pPr>
            <a:r>
              <a:rPr lang="en-US" sz="2400" dirty="0" smtClean="0">
                <a:latin typeface="Times New Roman" pitchFamily="18" charset="0"/>
                <a:cs typeface="Times New Roman" pitchFamily="18" charset="0"/>
              </a:rPr>
              <a:t>The firm has witnessed numerous change in the organization’s  staff</a:t>
            </a:r>
          </a:p>
          <a:p>
            <a:pPr>
              <a:lnSpc>
                <a:spcPct val="200000"/>
              </a:lnSpc>
              <a:buFont typeface="Wingdings" pitchFamily="2" charset="2"/>
              <a:buChar char="Ø"/>
            </a:pPr>
            <a:r>
              <a:rPr lang="en-US" sz="2400" dirty="0" smtClean="0">
                <a:latin typeface="Times New Roman" pitchFamily="18" charset="0"/>
                <a:cs typeface="Times New Roman" pitchFamily="18" charset="0"/>
              </a:rPr>
              <a:t>The firm is a perfect case study of the challenges several firms face in the economy and the appropriate measures administered to curb the challenging market conditions.</a:t>
            </a:r>
          </a:p>
          <a:p>
            <a:pPr>
              <a:lnSpc>
                <a:spcPct val="200000"/>
              </a:lnSpc>
              <a:buFont typeface="Wingdings" pitchFamily="2" charset="2"/>
              <a:buChar char="Ø"/>
            </a:pP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latin typeface="Times New Roman" pitchFamily="18" charset="0"/>
                <a:cs typeface="Times New Roman" pitchFamily="18" charset="0"/>
              </a:rPr>
              <a:t>Purpose of the presentation</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0" y="1143000"/>
            <a:ext cx="9144000" cy="5715000"/>
          </a:xfrm>
        </p:spPr>
        <p:txBody>
          <a:bodyPr>
            <a:normAutofit lnSpcReduction="10000"/>
          </a:bodyPr>
          <a:lstStyle/>
          <a:p>
            <a:pPr>
              <a:buFont typeface="Wingdings" pitchFamily="2" charset="2"/>
              <a:buChar char="Ø"/>
            </a:pPr>
            <a:r>
              <a:rPr lang="en-US" sz="2400" dirty="0" smtClean="0">
                <a:latin typeface="Times New Roman" pitchFamily="18" charset="0"/>
                <a:cs typeface="Times New Roman" pitchFamily="18" charset="0"/>
              </a:rPr>
              <a:t>To critically identify and analyze the issues affecting the PAC Company</a:t>
            </a:r>
          </a:p>
          <a:p>
            <a:pPr>
              <a:buFont typeface="Wingdings" pitchFamily="2" charset="2"/>
              <a:buChar char="Ø"/>
            </a:pPr>
            <a:r>
              <a:rPr lang="en-US" sz="2400" dirty="0" smtClean="0">
                <a:latin typeface="Times New Roman" pitchFamily="18" charset="0"/>
                <a:cs typeface="Times New Roman" pitchFamily="18" charset="0"/>
              </a:rPr>
              <a:t>To significantly identify the efficiency and effectiveness of the Human Resource department in an organization</a:t>
            </a:r>
          </a:p>
          <a:p>
            <a:pPr>
              <a:buFont typeface="Wingdings" pitchFamily="2" charset="2"/>
              <a:buChar char="Ø"/>
            </a:pPr>
            <a:r>
              <a:rPr lang="en-US" sz="2400" dirty="0" smtClean="0">
                <a:latin typeface="Times New Roman" pitchFamily="18" charset="0"/>
                <a:cs typeface="Times New Roman" pitchFamily="18" charset="0"/>
              </a:rPr>
              <a:t>To bring about the issue of roles and responsibilities in an organization </a:t>
            </a:r>
            <a:r>
              <a:rPr lang="en-US" sz="2400" dirty="0" smtClean="0"/>
              <a:t>(</a:t>
            </a:r>
            <a:r>
              <a:rPr lang="en-US" sz="2400" dirty="0" smtClean="0">
                <a:latin typeface="Times New Roman" pitchFamily="18" charset="0"/>
                <a:cs typeface="Times New Roman" pitchFamily="18" charset="0"/>
              </a:rPr>
              <a:t>Hendry, 2012).</a:t>
            </a:r>
          </a:p>
          <a:p>
            <a:pPr>
              <a:buFont typeface="Wingdings" pitchFamily="2" charset="2"/>
              <a:buChar char="Ø"/>
            </a:pPr>
            <a:r>
              <a:rPr lang="en-US" sz="2400" dirty="0" smtClean="0">
                <a:latin typeface="Times New Roman" pitchFamily="18" charset="0"/>
                <a:cs typeface="Times New Roman" pitchFamily="18" charset="0"/>
              </a:rPr>
              <a:t>To identify the efficiency and proper staffing and efficiency of security and safety measures in an organization.</a:t>
            </a:r>
          </a:p>
          <a:p>
            <a:pPr>
              <a:buFont typeface="Wingdings" pitchFamily="2" charset="2"/>
              <a:buChar char="Ø"/>
            </a:pPr>
            <a:r>
              <a:rPr lang="en-US" sz="2400" b="1" dirty="0" smtClean="0"/>
              <a:t>Recruitment. </a:t>
            </a:r>
            <a:r>
              <a:rPr lang="en-US" sz="2400" dirty="0" smtClean="0"/>
              <a:t>The success of recruiters and employment specialists generally is measured by the number of positions they fill and the time it takes to fill those positions</a:t>
            </a:r>
          </a:p>
          <a:p>
            <a:pPr>
              <a:buFont typeface="Wingdings" pitchFamily="2" charset="2"/>
              <a:buChar char="Ø"/>
            </a:pPr>
            <a:r>
              <a:rPr lang="en-US" sz="2400" b="1" dirty="0" smtClean="0"/>
              <a:t>Employee Relations. </a:t>
            </a:r>
            <a:r>
              <a:rPr lang="en-US" sz="2400" dirty="0" smtClean="0"/>
              <a:t>Employee relations is the HR discipline concerned with strengthening the employer-employee relationship through measuring job satisfaction, employee engagement and resolving workplace conflict.</a:t>
            </a:r>
            <a:endParaRPr lang="en-US"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pPr algn="ctr"/>
            <a:r>
              <a:rPr lang="en-US" sz="2800" dirty="0" smtClean="0">
                <a:latin typeface="Times New Roman" pitchFamily="18" charset="0"/>
                <a:cs typeface="Times New Roman" pitchFamily="18" charset="0"/>
              </a:rPr>
              <a:t>Purpose of presentation</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0" y="914400"/>
            <a:ext cx="9144000" cy="5715000"/>
          </a:xfrm>
        </p:spPr>
        <p:txBody>
          <a:bodyPr>
            <a:normAutofit/>
          </a:bodyPr>
          <a:lstStyle/>
          <a:p>
            <a:pPr>
              <a:buFont typeface="Wingdings" pitchFamily="2" charset="2"/>
              <a:buChar char="Ø"/>
            </a:pPr>
            <a:r>
              <a:rPr lang="en-US" sz="2400" b="1" dirty="0" smtClean="0">
                <a:latin typeface="Times New Roman" pitchFamily="18" charset="0"/>
                <a:cs typeface="Times New Roman" pitchFamily="18" charset="0"/>
              </a:rPr>
              <a:t> To check Compensation and Benefits. </a:t>
            </a:r>
            <a:r>
              <a:rPr lang="en-US" sz="2400" dirty="0" smtClean="0">
                <a:latin typeface="Times New Roman" pitchFamily="18" charset="0"/>
                <a:cs typeface="Times New Roman" pitchFamily="18" charset="0"/>
              </a:rPr>
              <a:t>Like employee and labor relations, the compensation and benefits functions of HR often can be handled by one HR specialist with dual expertise </a:t>
            </a:r>
            <a:r>
              <a:rPr lang="en-US" sz="2400" dirty="0" smtClean="0"/>
              <a:t>(</a:t>
            </a:r>
            <a:r>
              <a:rPr lang="en-US" sz="2400" dirty="0" smtClean="0">
                <a:latin typeface="Times New Roman" pitchFamily="18" charset="0"/>
                <a:cs typeface="Times New Roman" pitchFamily="18" charset="0"/>
              </a:rPr>
              <a:t>Hendry, 2012).</a:t>
            </a:r>
          </a:p>
          <a:p>
            <a:pPr>
              <a:buFont typeface="Wingdings" pitchFamily="2" charset="2"/>
              <a:buChar char="Ø"/>
            </a:pPr>
            <a:r>
              <a:rPr lang="en-US" sz="2400" b="1" dirty="0" smtClean="0">
                <a:latin typeface="Times New Roman" pitchFamily="18" charset="0"/>
                <a:cs typeface="Times New Roman" pitchFamily="18" charset="0"/>
              </a:rPr>
              <a:t>To analyze Training and Development. </a:t>
            </a:r>
            <a:r>
              <a:rPr lang="en-US" sz="2400" dirty="0" smtClean="0">
                <a:latin typeface="Times New Roman" pitchFamily="18" charset="0"/>
                <a:cs typeface="Times New Roman" pitchFamily="18" charset="0"/>
              </a:rPr>
              <a:t>Employers must provide employees with the tools necessary for their success which, in many cases, means giving new employees extensive orientation training to help them transition into a new organizational culture. </a:t>
            </a:r>
          </a:p>
          <a:p>
            <a:pPr>
              <a:buFont typeface="Wingdings" pitchFamily="2" charset="2"/>
              <a:buChar char="Ø"/>
            </a:pPr>
            <a:r>
              <a:rPr lang="en-US" sz="2400" b="1" dirty="0" smtClean="0"/>
              <a:t>To identify Professional development . </a:t>
            </a:r>
            <a:r>
              <a:rPr lang="en-US" sz="2400" dirty="0" smtClean="0"/>
              <a:t>The opportunities are for employees looking for promotional opportunities or employees who want to achieve personal goals such as finishing a college degree (</a:t>
            </a:r>
            <a:r>
              <a:rPr lang="en-US" sz="2400" dirty="0" smtClean="0">
                <a:latin typeface="Times New Roman" pitchFamily="18" charset="0"/>
                <a:cs typeface="Times New Roman" pitchFamily="18" charset="0"/>
              </a:rPr>
              <a:t>Hendry, 2012)</a:t>
            </a:r>
            <a:r>
              <a:rPr lang="en-US" sz="2400" dirty="0" smtClean="0"/>
              <a:t>. Programs such as tuition assistance and tuition reimbursement programs often are within the purview of the HR training and development area</a:t>
            </a:r>
            <a:endParaRPr lang="en-US" sz="2400" dirty="0" smtClean="0">
              <a:latin typeface="Times New Roman" pitchFamily="18" charset="0"/>
              <a:cs typeface="Times New Roman" pitchFamily="18" charset="0"/>
            </a:endParaRPr>
          </a:p>
          <a:p>
            <a:pPr>
              <a:buFont typeface="Wingdings" pitchFamily="2" charset="2"/>
              <a:buChar char="Ø"/>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latin typeface="Times New Roman" pitchFamily="18" charset="0"/>
                <a:cs typeface="Times New Roman" pitchFamily="18" charset="0"/>
              </a:rPr>
              <a:t>PAC Company Capabilities</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791200"/>
          </a:xfrm>
        </p:spPr>
        <p:txBody>
          <a:bodyPr>
            <a:noAutofit/>
          </a:bodyPr>
          <a:lstStyle/>
          <a:p>
            <a:pPr>
              <a:buFont typeface="Wingdings" pitchFamily="2" charset="2"/>
              <a:buChar char="Ø"/>
            </a:pPr>
            <a:r>
              <a:rPr lang="en-US" sz="2400" dirty="0" smtClean="0">
                <a:latin typeface="Times New Roman" pitchFamily="18" charset="0"/>
                <a:cs typeface="Times New Roman" pitchFamily="18" charset="0"/>
              </a:rPr>
              <a:t>Align sales channels in a multichannel world</a:t>
            </a:r>
          </a:p>
          <a:p>
            <a:pPr>
              <a:buFont typeface="Wingdings" pitchFamily="2" charset="2"/>
              <a:buChar char="Ø"/>
            </a:pPr>
            <a:r>
              <a:rPr lang="en-US" sz="2400" dirty="0" smtClean="0">
                <a:latin typeface="Times New Roman" pitchFamily="18" charset="0"/>
                <a:cs typeface="Times New Roman" pitchFamily="18" charset="0"/>
              </a:rPr>
              <a:t>Building the high-performing sales force</a:t>
            </a:r>
          </a:p>
          <a:p>
            <a:pPr>
              <a:buFont typeface="Wingdings" pitchFamily="2" charset="2"/>
              <a:buChar char="Ø"/>
            </a:pPr>
            <a:r>
              <a:rPr lang="en-US" sz="2400" dirty="0" smtClean="0">
                <a:latin typeface="Times New Roman" pitchFamily="18" charset="0"/>
                <a:cs typeface="Times New Roman" pitchFamily="18" charset="0"/>
              </a:rPr>
              <a:t>Optimize return on sales investments</a:t>
            </a:r>
          </a:p>
          <a:p>
            <a:pPr>
              <a:buFont typeface="Wingdings" pitchFamily="2" charset="2"/>
              <a:buChar char="Ø"/>
            </a:pPr>
            <a:r>
              <a:rPr lang="en-US" sz="2400" dirty="0" smtClean="0">
                <a:latin typeface="Times New Roman" pitchFamily="18" charset="0"/>
                <a:cs typeface="Times New Roman" pitchFamily="18" charset="0"/>
              </a:rPr>
              <a:t>Considerable opportunity for the economic growth</a:t>
            </a:r>
          </a:p>
          <a:p>
            <a:pPr>
              <a:buFont typeface="Wingdings" pitchFamily="2" charset="2"/>
              <a:buChar char="Ø"/>
            </a:pPr>
            <a:r>
              <a:rPr lang="en-US" sz="2400" dirty="0" smtClean="0">
                <a:latin typeface="Times New Roman" pitchFamily="18" charset="0"/>
                <a:cs typeface="Times New Roman" pitchFamily="18" charset="0"/>
              </a:rPr>
              <a:t>Benchmark the strengths and weaknesses of your institutional capabilities </a:t>
            </a:r>
            <a:r>
              <a:rPr lang="en-US" sz="2400" dirty="0" smtClean="0"/>
              <a:t>(</a:t>
            </a:r>
            <a:r>
              <a:rPr lang="en-US" sz="2400" dirty="0" smtClean="0">
                <a:latin typeface="Times New Roman" pitchFamily="18" charset="0"/>
                <a:cs typeface="Times New Roman" pitchFamily="18" charset="0"/>
              </a:rPr>
              <a:t>Hendry, 2012).</a:t>
            </a:r>
          </a:p>
          <a:p>
            <a:pPr>
              <a:buFont typeface="Wingdings" pitchFamily="2" charset="2"/>
              <a:buChar char="Ø"/>
            </a:pPr>
            <a:r>
              <a:rPr lang="en-US" sz="2400" dirty="0" smtClean="0">
                <a:latin typeface="Times New Roman" pitchFamily="18" charset="0"/>
                <a:cs typeface="Times New Roman" pitchFamily="18" charset="0"/>
              </a:rPr>
              <a:t>Hiring  and Promotions </a:t>
            </a:r>
          </a:p>
          <a:p>
            <a:pPr>
              <a:buFont typeface="Wingdings" pitchFamily="2" charset="2"/>
              <a:buChar char="Ø"/>
            </a:pPr>
            <a:r>
              <a:rPr lang="en-US" sz="2400" dirty="0" smtClean="0">
                <a:latin typeface="Times New Roman" pitchFamily="18" charset="0"/>
                <a:cs typeface="Times New Roman" pitchFamily="18" charset="0"/>
              </a:rPr>
              <a:t>Position classification and grading </a:t>
            </a:r>
          </a:p>
          <a:p>
            <a:pPr>
              <a:buFont typeface="Wingdings" pitchFamily="2" charset="2"/>
              <a:buChar char="Ø"/>
            </a:pPr>
            <a:r>
              <a:rPr lang="en-US" sz="2400" dirty="0" smtClean="0">
                <a:latin typeface="Times New Roman" pitchFamily="18" charset="0"/>
                <a:cs typeface="Times New Roman" pitchFamily="18" charset="0"/>
              </a:rPr>
              <a:t>Salary determination  and Performance appraisal review and processing Awards review and processing </a:t>
            </a:r>
            <a:r>
              <a:rPr lang="en-US" sz="2400" dirty="0" smtClean="0"/>
              <a:t>(</a:t>
            </a:r>
            <a:r>
              <a:rPr lang="en-US" sz="2400" dirty="0" smtClean="0">
                <a:latin typeface="Times New Roman" pitchFamily="18" charset="0"/>
                <a:cs typeface="Times New Roman" pitchFamily="18" charset="0"/>
              </a:rPr>
              <a:t>Hendry, 2012).</a:t>
            </a:r>
          </a:p>
          <a:p>
            <a:pPr>
              <a:buFont typeface="Wingdings" pitchFamily="2" charset="2"/>
              <a:buChar char="Ø"/>
            </a:pPr>
            <a:r>
              <a:rPr lang="en-US" sz="2400" dirty="0" smtClean="0">
                <a:latin typeface="Times New Roman" pitchFamily="18" charset="0"/>
                <a:cs typeface="Times New Roman" pitchFamily="18" charset="0"/>
              </a:rPr>
              <a:t> Personnel data entry and records maintenance, Consultation and advisory services to management and employees Conduct problems.</a:t>
            </a:r>
          </a:p>
          <a:p>
            <a:pPr>
              <a:buFont typeface="Wingdings" pitchFamily="2" charset="2"/>
              <a:buChar char="Ø"/>
            </a:pPr>
            <a:r>
              <a:rPr lang="en-US" sz="2400" dirty="0" smtClean="0">
                <a:latin typeface="Times New Roman" pitchFamily="18" charset="0"/>
                <a:cs typeface="Times New Roman" pitchFamily="18" charset="0"/>
              </a:rPr>
              <a:t>Policy development Technical policy interpretation </a:t>
            </a:r>
            <a:endParaRPr lang="en-US"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latin typeface="Times New Roman" pitchFamily="18" charset="0"/>
                <a:cs typeface="Times New Roman" pitchFamily="18" charset="0"/>
              </a:rPr>
              <a:t>Requisite Employee Competencies</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791200"/>
          </a:xfrm>
        </p:spPr>
        <p:txBody>
          <a:bodyPr>
            <a:normAutofit fontScale="92500" lnSpcReduction="10000"/>
          </a:bodyPr>
          <a:lstStyle/>
          <a:p>
            <a:pPr>
              <a:buFont typeface="Wingdings" pitchFamily="2" charset="2"/>
              <a:buChar char="Ø"/>
            </a:pPr>
            <a:r>
              <a:rPr lang="en-US" sz="2400" b="1" dirty="0" smtClean="0">
                <a:latin typeface="Times New Roman" pitchFamily="18" charset="0"/>
                <a:cs typeface="Times New Roman" pitchFamily="18" charset="0"/>
              </a:rPr>
              <a:t>Establishing Focus:</a:t>
            </a:r>
            <a:r>
              <a:rPr lang="en-US" sz="2400" dirty="0" smtClean="0">
                <a:latin typeface="Times New Roman" pitchFamily="18" charset="0"/>
                <a:cs typeface="Times New Roman" pitchFamily="18" charset="0"/>
              </a:rPr>
              <a:t> The ability to develop and communicate goals in support of the business' mission.</a:t>
            </a:r>
          </a:p>
          <a:p>
            <a:pPr>
              <a:buFont typeface="Wingdings" pitchFamily="2" charset="2"/>
              <a:buChar char="Ø"/>
            </a:pPr>
            <a:r>
              <a:rPr lang="en-US" sz="2400" b="1" dirty="0" smtClean="0">
                <a:latin typeface="Times New Roman" pitchFamily="18" charset="0"/>
                <a:cs typeface="Times New Roman" pitchFamily="18" charset="0"/>
              </a:rPr>
              <a:t>Providing Motivational Support:</a:t>
            </a:r>
            <a:r>
              <a:rPr lang="en-US" sz="2400" dirty="0" smtClean="0">
                <a:latin typeface="Times New Roman" pitchFamily="18" charset="0"/>
                <a:cs typeface="Times New Roman" pitchFamily="18" charset="0"/>
              </a:rPr>
              <a:t> The ability to enhance</a:t>
            </a:r>
          </a:p>
          <a:p>
            <a:pPr>
              <a:buFont typeface="Wingdings" pitchFamily="2" charset="2"/>
              <a:buChar char="Ø"/>
            </a:pPr>
            <a:r>
              <a:rPr lang="en-US" sz="2400" b="1" dirty="0" smtClean="0">
                <a:latin typeface="Times New Roman" pitchFamily="18" charset="0"/>
                <a:cs typeface="Times New Roman" pitchFamily="18" charset="0"/>
              </a:rPr>
              <a:t>Fostering Teamwork:</a:t>
            </a:r>
            <a:r>
              <a:rPr lang="en-US" sz="2400" dirty="0" smtClean="0">
                <a:latin typeface="Times New Roman" pitchFamily="18" charset="0"/>
                <a:cs typeface="Times New Roman" pitchFamily="18" charset="0"/>
              </a:rPr>
              <a:t> As a team member, the ability and desire to work cooperatively with others on a team; as a team leader, the ability to demonstrate interest, skill, and success in getting groups to learn to work together </a:t>
            </a:r>
            <a:r>
              <a:rPr lang="en-US" sz="2400" dirty="0" smtClean="0"/>
              <a:t>(</a:t>
            </a:r>
            <a:r>
              <a:rPr lang="en-US" sz="2400" dirty="0" smtClean="0">
                <a:latin typeface="Times New Roman" pitchFamily="18" charset="0"/>
                <a:cs typeface="Times New Roman" pitchFamily="18" charset="0"/>
              </a:rPr>
              <a:t>Hendry, 2012).</a:t>
            </a:r>
          </a:p>
          <a:p>
            <a:pPr>
              <a:buFont typeface="Wingdings" pitchFamily="2" charset="2"/>
              <a:buChar char="Ø"/>
            </a:pPr>
            <a:r>
              <a:rPr lang="en-US" sz="2400" b="1" dirty="0" smtClean="0">
                <a:latin typeface="Times New Roman" pitchFamily="18" charset="0"/>
                <a:cs typeface="Times New Roman" pitchFamily="18" charset="0"/>
              </a:rPr>
              <a:t>Empowering Others:</a:t>
            </a:r>
            <a:r>
              <a:rPr lang="en-US" sz="2400" dirty="0" smtClean="0">
                <a:latin typeface="Times New Roman" pitchFamily="18" charset="0"/>
                <a:cs typeface="Times New Roman" pitchFamily="18" charset="0"/>
              </a:rPr>
              <a:t> The ability to convey confidence in employees' ability to be successful, especially at challenging new tasks; delegating significant responsibility and authority; allowing employees freedom to decide how they will accomplish their goals and resolve issues </a:t>
            </a:r>
            <a:r>
              <a:rPr lang="en-US" sz="2400" dirty="0" smtClean="0"/>
              <a:t>(</a:t>
            </a:r>
            <a:r>
              <a:rPr lang="en-US" sz="2400" dirty="0" smtClean="0">
                <a:latin typeface="Times New Roman" pitchFamily="18" charset="0"/>
                <a:cs typeface="Times New Roman" pitchFamily="18" charset="0"/>
              </a:rPr>
              <a:t>Hendry, 2012).</a:t>
            </a:r>
          </a:p>
          <a:p>
            <a:pPr>
              <a:buFont typeface="Wingdings" pitchFamily="2" charset="2"/>
              <a:buChar char="Ø"/>
            </a:pPr>
            <a:r>
              <a:rPr lang="en-US" sz="2400" b="1" dirty="0" smtClean="0">
                <a:latin typeface="Times New Roman" pitchFamily="18" charset="0"/>
                <a:cs typeface="Times New Roman" pitchFamily="18" charset="0"/>
              </a:rPr>
              <a:t>Managing Change:</a:t>
            </a:r>
            <a:r>
              <a:rPr lang="en-US" sz="2400" dirty="0" smtClean="0">
                <a:latin typeface="Times New Roman" pitchFamily="18" charset="0"/>
                <a:cs typeface="Times New Roman" pitchFamily="18" charset="0"/>
              </a:rPr>
              <a:t> The ability to demonstrate support for innovation and for organizational changes needed to improve the organization's effectiveness; initiating, sponsoring, and implementing organizational change; helping others to successfully manage organizational change</a:t>
            </a:r>
            <a:r>
              <a:rPr lang="en-US" sz="2400" dirty="0" smtClean="0"/>
              <a:t>.</a:t>
            </a:r>
            <a:endParaRPr lang="en-US"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latin typeface="Times New Roman" pitchFamily="18" charset="0"/>
                <a:cs typeface="Times New Roman" pitchFamily="18" charset="0"/>
              </a:rPr>
              <a:t>Challenges Faced in the PAC Company</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0" y="1219200"/>
            <a:ext cx="9144000" cy="5638800"/>
          </a:xfrm>
        </p:spPr>
        <p:txBody>
          <a:bodyPr>
            <a:normAutofit lnSpcReduction="10000"/>
          </a:bodyPr>
          <a:lstStyle/>
          <a:p>
            <a:r>
              <a:rPr lang="en-US" sz="2400" dirty="0" smtClean="0">
                <a:latin typeface="Times New Roman" pitchFamily="18" charset="0"/>
                <a:cs typeface="Times New Roman" pitchFamily="18" charset="0"/>
              </a:rPr>
              <a:t>Retaining and engaging a changing workforce. As the demographic composition of the workforce changes, their motivations and expectations evolve too </a:t>
            </a:r>
            <a:r>
              <a:rPr lang="en-US" sz="2400" dirty="0" smtClean="0"/>
              <a:t>(</a:t>
            </a:r>
            <a:r>
              <a:rPr lang="en-US" sz="2400" dirty="0" smtClean="0">
                <a:latin typeface="Times New Roman" pitchFamily="18" charset="0"/>
                <a:cs typeface="Times New Roman" pitchFamily="18" charset="0"/>
              </a:rPr>
              <a:t>Hendry, 2012). It is imperative that HR understands what is most valued by these workers.</a:t>
            </a:r>
          </a:p>
          <a:p>
            <a:r>
              <a:rPr lang="en-US" sz="2400" b="1" dirty="0" smtClean="0">
                <a:latin typeface="Times New Roman" pitchFamily="18" charset="0"/>
                <a:cs typeface="Times New Roman" pitchFamily="18" charset="0"/>
              </a:rPr>
              <a:t>Managing the risks of a global operation. </a:t>
            </a:r>
            <a:r>
              <a:rPr lang="en-US" sz="2400" dirty="0" smtClean="0">
                <a:latin typeface="Times New Roman" pitchFamily="18" charset="0"/>
                <a:cs typeface="Times New Roman" pitchFamily="18" charset="0"/>
              </a:rPr>
              <a:t>Despite their clear benefits and growing importance, managing remote, cross-border teams presents management challenges that the corporate world is still learning to tackle. </a:t>
            </a:r>
          </a:p>
          <a:p>
            <a:r>
              <a:rPr lang="en-US" sz="2400" b="1" dirty="0" smtClean="0">
                <a:latin typeface="Times New Roman" pitchFamily="18" charset="0"/>
                <a:cs typeface="Times New Roman" pitchFamily="18" charset="0"/>
              </a:rPr>
              <a:t>Leadership Development. </a:t>
            </a:r>
            <a:r>
              <a:rPr lang="en-US" sz="2400" dirty="0" smtClean="0">
                <a:latin typeface="Times New Roman" pitchFamily="18" charset="0"/>
                <a:cs typeface="Times New Roman" pitchFamily="18" charset="0"/>
              </a:rPr>
              <a:t>Employees repeatedly say that poor leadership as a reason for leaving jobs </a:t>
            </a:r>
            <a:r>
              <a:rPr lang="en-US" sz="2400" dirty="0" smtClean="0"/>
              <a:t>(</a:t>
            </a:r>
            <a:r>
              <a:rPr lang="en-US" sz="2400" dirty="0" smtClean="0">
                <a:latin typeface="Times New Roman" pitchFamily="18" charset="0"/>
                <a:cs typeface="Times New Roman" pitchFamily="18" charset="0"/>
              </a:rPr>
              <a:t>Hendry, 2012). They also want a more active leadership role in decisions within their jobs, which may necessitate training. Unfortunately, businesses sometimes struggle to come up with the budgets necessary for strong employee training and development programs that emphasize leadership and growth </a:t>
            </a:r>
            <a:r>
              <a:rPr lang="en-US" sz="2400" dirty="0" smtClean="0"/>
              <a:t>(</a:t>
            </a:r>
            <a:r>
              <a:rPr lang="en-US" sz="2400" dirty="0" smtClean="0">
                <a:latin typeface="Times New Roman" pitchFamily="18" charset="0"/>
                <a:cs typeface="Times New Roman" pitchFamily="18" charset="0"/>
              </a:rPr>
              <a:t>Hendry, 2012).</a:t>
            </a:r>
            <a:endParaRPr lang="en-US"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800" dirty="0" smtClean="0">
                <a:latin typeface="Times New Roman" pitchFamily="18" charset="0"/>
                <a:cs typeface="Times New Roman" pitchFamily="18" charset="0"/>
              </a:rPr>
              <a:t>Summary of the Findings of SWOT Assessment</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0" y="1143000"/>
            <a:ext cx="9144000" cy="5715000"/>
          </a:xfrm>
        </p:spPr>
        <p:txBody>
          <a:bodyPr>
            <a:noAutofit/>
          </a:bodyPr>
          <a:lstStyle/>
          <a:p>
            <a:pPr>
              <a:buFont typeface="Wingdings" pitchFamily="2" charset="2"/>
              <a:buChar char="Ø"/>
            </a:pPr>
            <a:r>
              <a:rPr lang="en-US" sz="2400" dirty="0" smtClean="0">
                <a:latin typeface="Times New Roman" pitchFamily="18" charset="0"/>
                <a:cs typeface="Times New Roman" pitchFamily="18" charset="0"/>
              </a:rPr>
              <a:t>Threats can be internal or external, such as budget cuts, outsourcing, competition from new companies or increased health care premiums. To add objectivity to the process, customer or employee satisfaction surveys provide external feedback.</a:t>
            </a:r>
          </a:p>
          <a:p>
            <a:pPr>
              <a:buFont typeface="Wingdings" pitchFamily="2" charset="2"/>
              <a:buChar char="Ø"/>
            </a:pPr>
            <a:r>
              <a:rPr lang="en-US" sz="2400" dirty="0" smtClean="0">
                <a:latin typeface="Times New Roman" pitchFamily="18" charset="0"/>
                <a:cs typeface="Times New Roman" pitchFamily="18" charset="0"/>
              </a:rPr>
              <a:t>Opportunities identified in the firm have a clear positive impact and it can become budget and staffing items. </a:t>
            </a:r>
          </a:p>
          <a:p>
            <a:pPr>
              <a:buFont typeface="Wingdings" pitchFamily="2" charset="2"/>
              <a:buChar char="Ø"/>
            </a:pPr>
            <a:r>
              <a:rPr lang="en-US" sz="2400" dirty="0" smtClean="0">
                <a:latin typeface="Times New Roman" pitchFamily="18" charset="0"/>
                <a:cs typeface="Times New Roman" pitchFamily="18" charset="0"/>
              </a:rPr>
              <a:t>Managers can add team member strengths and weaknesses to individual performance appraisals with specific goals and action plans.</a:t>
            </a:r>
          </a:p>
          <a:p>
            <a:pPr>
              <a:buFont typeface="Wingdings" pitchFamily="2" charset="2"/>
              <a:buChar char="Ø"/>
            </a:pPr>
            <a:r>
              <a:rPr lang="en-US" sz="2400" dirty="0" smtClean="0">
                <a:latin typeface="Times New Roman" pitchFamily="18" charset="0"/>
                <a:cs typeface="Times New Roman" pitchFamily="18" charset="0"/>
              </a:rPr>
              <a:t>Follow-up at regular intervals tracks effectiveness and reveals the need for plan revisions.</a:t>
            </a:r>
          </a:p>
          <a:p>
            <a:pPr>
              <a:buFont typeface="Wingdings" pitchFamily="2" charset="2"/>
              <a:buChar char="Ø"/>
            </a:pPr>
            <a:r>
              <a:rPr lang="en-US" sz="2400" dirty="0" smtClean="0">
                <a:latin typeface="Times New Roman" pitchFamily="18" charset="0"/>
                <a:cs typeface="Times New Roman" pitchFamily="18" charset="0"/>
              </a:rPr>
              <a:t>Threats come from emerging competitors, economic uncertainty in the market the company serves or factors such as a diminished labor pool and lack of training and development opportunities for HR staff</a:t>
            </a:r>
            <a:r>
              <a:rPr lang="en-US" sz="2400" dirty="0" smtClean="0"/>
              <a:t>.</a:t>
            </a:r>
          </a:p>
          <a:p>
            <a:pPr>
              <a:buFont typeface="Wingdings" pitchFamily="2" charset="2"/>
              <a:buChar char="Ø"/>
            </a:pPr>
            <a:endParaRPr lang="en-US"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457200" indent="-457200">
              <a:buFont typeface="Wingdings" pitchFamily="2" charset="2"/>
              <a:buChar char="Ø"/>
            </a:pPr>
            <a:r>
              <a:rPr lang="en-US" sz="2800" dirty="0" smtClean="0">
                <a:latin typeface="Times New Roman" pitchFamily="18" charset="0"/>
                <a:cs typeface="Times New Roman" pitchFamily="18" charset="0"/>
              </a:rPr>
              <a:t>Conclusion</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0" y="1143000"/>
            <a:ext cx="9144000" cy="5715000"/>
          </a:xfrm>
        </p:spPr>
        <p:txBody>
          <a:bodyPr>
            <a:normAutofit/>
          </a:bodyPr>
          <a:lstStyle/>
          <a:p>
            <a:pPr>
              <a:buFont typeface="Wingdings" pitchFamily="2" charset="2"/>
              <a:buChar char="Ø"/>
            </a:pPr>
            <a:r>
              <a:rPr lang="en-US" sz="2400" b="1" dirty="0"/>
              <a:t>Implementing organizational </a:t>
            </a:r>
            <a:r>
              <a:rPr lang="en-US" sz="2400" b="1" dirty="0" smtClean="0"/>
              <a:t>policies. </a:t>
            </a:r>
            <a:r>
              <a:rPr lang="en-US" sz="2400" dirty="0" smtClean="0"/>
              <a:t>HR </a:t>
            </a:r>
            <a:r>
              <a:rPr lang="en-US" sz="2400" dirty="0"/>
              <a:t>Department has to coordinate with line manager and see that the organizational policies are being implemented in a proper </a:t>
            </a:r>
            <a:r>
              <a:rPr lang="en-US" sz="2400" dirty="0" smtClean="0"/>
              <a:t>manner (</a:t>
            </a:r>
            <a:r>
              <a:rPr lang="en-US" sz="2400" dirty="0" smtClean="0">
                <a:latin typeface="Times New Roman" pitchFamily="18" charset="0"/>
                <a:cs typeface="Times New Roman" pitchFamily="18" charset="0"/>
              </a:rPr>
              <a:t>Hendry, 2012)</a:t>
            </a:r>
            <a:r>
              <a:rPr lang="en-US" sz="2400" dirty="0" smtClean="0"/>
              <a:t>. </a:t>
            </a:r>
            <a:r>
              <a:rPr lang="en-US" sz="2400" dirty="0"/>
              <a:t>Disciplinary action can be initiated against employees who are not following organizational rules and regulations. All these actions are conceived and implemented by the HR department.</a:t>
            </a:r>
          </a:p>
          <a:p>
            <a:pPr>
              <a:buFont typeface="Wingdings" pitchFamily="2" charset="2"/>
              <a:buChar char="Ø"/>
            </a:pPr>
            <a:r>
              <a:rPr lang="en-US" sz="2400" dirty="0"/>
              <a:t> </a:t>
            </a:r>
            <a:r>
              <a:rPr lang="en-US" sz="2400" b="1" dirty="0"/>
              <a:t>Training and </a:t>
            </a:r>
            <a:r>
              <a:rPr lang="en-US" sz="2400" b="1" dirty="0" smtClean="0"/>
              <a:t>Development. </a:t>
            </a:r>
            <a:r>
              <a:rPr lang="en-US" sz="2400" dirty="0" smtClean="0"/>
              <a:t>HR </a:t>
            </a:r>
            <a:r>
              <a:rPr lang="en-US" sz="2400" dirty="0"/>
              <a:t>department is constantly keeping a watch over the employees of the </a:t>
            </a:r>
            <a:r>
              <a:rPr lang="en-US" sz="2400" dirty="0" smtClean="0"/>
              <a:t>organization (</a:t>
            </a:r>
            <a:r>
              <a:rPr lang="en-US" sz="2400" dirty="0" smtClean="0">
                <a:latin typeface="Times New Roman" pitchFamily="18" charset="0"/>
                <a:cs typeface="Times New Roman" pitchFamily="18" charset="0"/>
              </a:rPr>
              <a:t>Hendry, 2012)</a:t>
            </a:r>
            <a:r>
              <a:rPr lang="en-US" sz="2400" dirty="0" smtClean="0"/>
              <a:t>. </a:t>
            </a:r>
            <a:r>
              <a:rPr lang="en-US" sz="2400" dirty="0"/>
              <a:t>In order to improve the efficiency level of the employees they have go undergo regular trainings and development </a:t>
            </a:r>
            <a:r>
              <a:rPr lang="en-US" sz="2400" dirty="0" err="1"/>
              <a:t>programmes</a:t>
            </a:r>
            <a:r>
              <a:rPr lang="en-US" sz="2400" dirty="0"/>
              <a:t>. All trainings and development needs are carried out by this department.</a:t>
            </a:r>
          </a:p>
          <a:p>
            <a:pPr>
              <a:buFont typeface="Wingdings" pitchFamily="2" charset="2"/>
              <a:buChar char="Ø"/>
            </a:pPr>
            <a:endParaRPr lang="en-US" sz="2400" dirty="0"/>
          </a:p>
          <a:p>
            <a:pPr>
              <a:buFont typeface="Wingdings" pitchFamily="2" charset="2"/>
              <a:buChar char="Ø"/>
            </a:pPr>
            <a:endParaRPr lang="en-US" sz="24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141</TotalTime>
  <Words>826</Words>
  <Application>Microsoft Office PowerPoint</Application>
  <PresentationFormat>On-screen Show (4:3)</PresentationFormat>
  <Paragraphs>52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Angles</vt:lpstr>
      <vt:lpstr>PowerPoint Presentation</vt:lpstr>
      <vt:lpstr>Introduction</vt:lpstr>
      <vt:lpstr>Purpose of the presentation</vt:lpstr>
      <vt:lpstr>Purpose of presentation</vt:lpstr>
      <vt:lpstr>PAC Company Capabilities</vt:lpstr>
      <vt:lpstr>Requisite Employee Competencies</vt:lpstr>
      <vt:lpstr>Challenges Faced in the PAC Company</vt:lpstr>
      <vt:lpstr>Summary of the Findings of SWOT Assessment</vt:lpstr>
      <vt:lpstr>Conclusion</vt:lpstr>
      <vt:lpstr>Reference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 Human  Resource Assessment Student’s Name Institution</dc:title>
  <dc:creator>User</dc:creator>
  <cp:lastModifiedBy>Rivers</cp:lastModifiedBy>
  <cp:revision>18</cp:revision>
  <dcterms:created xsi:type="dcterms:W3CDTF">2016-05-27T18:07:32Z</dcterms:created>
  <dcterms:modified xsi:type="dcterms:W3CDTF">2016-06-14T21:42:16Z</dcterms:modified>
</cp:coreProperties>
</file>